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8"/>
  </p:notesMasterIdLst>
  <p:sldIdLst>
    <p:sldId id="416" r:id="rId2"/>
    <p:sldId id="347" r:id="rId3"/>
    <p:sldId id="257" r:id="rId4"/>
    <p:sldId id="294" r:id="rId5"/>
    <p:sldId id="418" r:id="rId6"/>
    <p:sldId id="387" r:id="rId7"/>
    <p:sldId id="388" r:id="rId8"/>
    <p:sldId id="390" r:id="rId9"/>
    <p:sldId id="389" r:id="rId10"/>
    <p:sldId id="391" r:id="rId11"/>
    <p:sldId id="392" r:id="rId12"/>
    <p:sldId id="393" r:id="rId13"/>
    <p:sldId id="402" r:id="rId14"/>
    <p:sldId id="394" r:id="rId15"/>
    <p:sldId id="395" r:id="rId16"/>
    <p:sldId id="396" r:id="rId17"/>
    <p:sldId id="403" r:id="rId18"/>
    <p:sldId id="397" r:id="rId19"/>
    <p:sldId id="398" r:id="rId20"/>
    <p:sldId id="399" r:id="rId21"/>
    <p:sldId id="414" r:id="rId22"/>
    <p:sldId id="386" r:id="rId23"/>
    <p:sldId id="348" r:id="rId24"/>
    <p:sldId id="415" r:id="rId25"/>
    <p:sldId id="404" r:id="rId26"/>
    <p:sldId id="406" r:id="rId27"/>
    <p:sldId id="407" r:id="rId28"/>
    <p:sldId id="408" r:id="rId29"/>
    <p:sldId id="409" r:id="rId30"/>
    <p:sldId id="410" r:id="rId31"/>
    <p:sldId id="411" r:id="rId32"/>
    <p:sldId id="412" r:id="rId33"/>
    <p:sldId id="413" r:id="rId34"/>
    <p:sldId id="400" r:id="rId35"/>
    <p:sldId id="401" r:id="rId36"/>
    <p:sldId id="417" r:id="rId37"/>
  </p:sldIdLst>
  <p:sldSz cx="9144000" cy="6858000" type="screen4x3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5BA2"/>
    <a:srgbClr val="5E457C"/>
    <a:srgbClr val="5623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2846"/>
  </p:normalViewPr>
  <p:slideViewPr>
    <p:cSldViewPr snapToGrid="0" snapToObjects="1">
      <p:cViewPr varScale="1">
        <p:scale>
          <a:sx n="107" d="100"/>
          <a:sy n="107" d="100"/>
        </p:scale>
        <p:origin x="12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895C1F-311D-5D49-86CF-E61D2C7F60C0}" type="datetimeFigureOut">
              <a:rPr lang="en-US" smtClean="0"/>
              <a:t>2/16/16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8D50E-7281-7A4B-AE1A-DEF4B43D0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805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2/16/16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994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2/16/16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391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2/16/16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497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2/16/16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439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2/16/16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472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2/16/16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15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2/16/16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6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2/16/16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535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2/16/16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5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2/16/16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89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9D11-918E-A443-9CC0-9AA7631067A4}" type="datetimeFigureOut">
              <a:rPr lang="en-US" smtClean="0"/>
              <a:t>2/16/16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988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19D11-918E-A443-9CC0-9AA7631067A4}" type="datetimeFigureOut">
              <a:rPr lang="en-US" smtClean="0"/>
              <a:t>2/16/16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7EA4A4-8F24-3247-8FBE-F677FE10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35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flowingdata" TargetMode="External"/><Relationship Id="rId4" Type="http://schemas.openxmlformats.org/officeDocument/2006/relationships/hyperlink" Target="https://twitter.com/jschwabish" TargetMode="External"/><Relationship Id="rId5" Type="http://schemas.openxmlformats.org/officeDocument/2006/relationships/hyperlink" Target="https://twitter.com/DashingD3js" TargetMode="External"/><Relationship Id="rId6" Type="http://schemas.openxmlformats.org/officeDocument/2006/relationships/hyperlink" Target="https://twitter.com/visualisingdata" TargetMode="External"/><Relationship Id="rId7" Type="http://schemas.openxmlformats.org/officeDocument/2006/relationships/hyperlink" Target="https://twitter.com/hadleywickha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EdwardTufte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hyperlink" Target="https://www.lucidchart.com/invitations/accept/487d8dfb-fa75-4fe7-b6ed-337ff1018cd1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shared/9GSXX7YC7?:display_count=yes" TargetMode="External"/><Relationship Id="rId4" Type="http://schemas.openxmlformats.org/officeDocument/2006/relationships/hyperlink" Target="https://public.tableau.com/profile/eloisa.raynault#!/vizhome/WashingtonStatesContributionstoPoliticalCandidates/WashingtonStatesContributionstoPoliticalCandidate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ublic.tableau.com/profile/jenny.richards#!/vizhome/CampaignContributionMadness/Dashboard2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vizz.site/zips-and-crime.html" TargetMode="External"/><Relationship Id="rId3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fer-america.com/firearmsandfraps/" TargetMode="External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vizz.site/starbucks-dist.html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lational_database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inux.dell.com/dvdstore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Links 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this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week: Twitter 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people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 follow many more, but these are a few of my favorites: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hlinkClick r:id="rId2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://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twitter.com/EdwardTufte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Edward 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Tufte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https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://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twitter.com/flowingdata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Nathan 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Yau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https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://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twitter.com/jschwabish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Jon 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Schwabish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https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://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twitter.com/DashingD3js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D3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visualization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6"/>
              </a:rPr>
              <a:t>https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6"/>
              </a:rPr>
              <a:t>://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6"/>
              </a:rPr>
              <a:t>twitter.com/visualisingdata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Andy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Kirk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7"/>
              </a:rPr>
              <a:t>https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7"/>
              </a:rPr>
              <a:t>://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7"/>
              </a:rPr>
              <a:t>twitter.com/hadleywickham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Hadley Wickham (R Wizard)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10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Schema for </a:t>
            </a:r>
            <a:r>
              <a:rPr 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orderlines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t">
            <a:normAutofit/>
          </a:bodyPr>
          <a:lstStyle/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Table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name: </a:t>
            </a:r>
            <a:r>
              <a:rPr 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dell_store.orderlines</a:t>
            </a:r>
            <a:endParaRPr lang="en-US" sz="20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1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What we can learn:</a:t>
            </a: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 order line must belong to an order</a:t>
            </a: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 order line has a 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prod_id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(join to the products table)</a:t>
            </a: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Has an 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orderdate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Seems redundant with orders</a:t>
            </a: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 price. That means there’s no record of line-item pricing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151" y="4371553"/>
            <a:ext cx="4612667" cy="201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5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25632"/>
            <a:ext cx="7886700" cy="1258784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The Entity Relationship Diagram (ERD) for the DVD Store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03168"/>
            <a:ext cx="7886700" cy="4573793"/>
          </a:xfrm>
        </p:spPr>
        <p:txBody>
          <a:bodyPr anchor="t">
            <a:normAutofit/>
          </a:bodyPr>
          <a:lstStyle/>
          <a:p>
            <a:pPr marL="457200" lvl="1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 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Lucidchart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web UI</a:t>
            </a:r>
          </a:p>
          <a:p>
            <a:pPr marL="457200" lvl="1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Create new blank “ERD” chart</a:t>
            </a:r>
          </a:p>
          <a:p>
            <a:pPr marL="457200" lvl="1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 Entity Relationship menu, click Import</a:t>
            </a:r>
          </a:p>
          <a:p>
            <a:pPr marL="457200" lvl="1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Copy and paste SQL from 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Lucidchart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into SQL tool</a:t>
            </a:r>
          </a:p>
          <a:p>
            <a:pPr marL="457200" lvl="1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Paste results from SQL back into 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Lucidchart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(this is yet another way of viewing a schema)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Build the diagram with drag-and-drop</a:t>
            </a:r>
          </a:p>
          <a:p>
            <a:pPr marL="457200" lvl="1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Add relationships if they weren’t explicit</a:t>
            </a:r>
          </a:p>
        </p:txBody>
      </p:sp>
    </p:spTree>
    <p:extLst>
      <p:ext uri="{BB962C8B-B14F-4D97-AF65-F5344CB8AC3E}">
        <p14:creationId xmlns:p14="http://schemas.microsoft.com/office/powerpoint/2010/main" val="44071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The ERD for the DVD Store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58" y="1548831"/>
            <a:ext cx="7612083" cy="47342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6543304"/>
            <a:ext cx="7374577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www.lucidchart.com</a:t>
            </a:r>
            <a:r>
              <a:rPr lang="en-US" dirty="0">
                <a:hlinkClick r:id="rId3"/>
              </a:rPr>
              <a:t>/invitations/accept/487d8dfb-fa75-4fe7-b6ed-337ff1018cd1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90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24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Explore a data model with Excel</a:t>
            </a:r>
            <a:endParaRPr lang="en-US" sz="4400" dirty="0"/>
          </a:p>
        </p:txBody>
      </p:sp>
      <p:pic>
        <p:nvPicPr>
          <p:cNvPr id="6" name="Picture 4" descr="http://www.pce.uw.edu/images/logo_U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76200"/>
            <a:ext cx="2676525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63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Dell DVD Store in Excel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t">
            <a:normAutofit/>
          </a:bodyPr>
          <a:lstStyle/>
          <a:p>
            <a:pPr marL="457200" lvl="1" indent="-4572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Count: 1001 (subtract header) = 1000 products</a:t>
            </a:r>
          </a:p>
          <a:p>
            <a:pPr marL="457200" lvl="1" indent="-4572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Sum: 13 – there are 13 special products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377" y="2380981"/>
            <a:ext cx="5165246" cy="379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Dell DVD Store in Excel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2739808"/>
            <a:ext cx="3289300" cy="38608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t">
            <a:normAutofit/>
          </a:bodyPr>
          <a:lstStyle/>
          <a:p>
            <a:pPr marL="457200" lvl="1" indent="-4572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Pivot products + VLOOKUP of category</a:t>
            </a:r>
          </a:p>
          <a:p>
            <a:pPr marL="457200" lvl="1" indent="-4572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16 categories with products</a:t>
            </a:r>
          </a:p>
          <a:p>
            <a:pPr marL="457200" lvl="1" indent="-4572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Horror is the most common category</a:t>
            </a:r>
          </a:p>
        </p:txBody>
      </p:sp>
    </p:spTree>
    <p:extLst>
      <p:ext uri="{BB962C8B-B14F-4D97-AF65-F5344CB8AC3E}">
        <p14:creationId xmlns:p14="http://schemas.microsoft.com/office/powerpoint/2010/main" val="197101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Dell DVD Store in Excel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t">
            <a:normAutofit/>
          </a:bodyPr>
          <a:lstStyle/>
          <a:p>
            <a:pPr marL="457200" lvl="1" indent="-4572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Products that have never been ordered</a:t>
            </a:r>
          </a:p>
          <a:p>
            <a:pPr marL="457200" lvl="1" indent="-4572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Using VLOOKUP of </a:t>
            </a:r>
            <a:r>
              <a:rPr 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orderlines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we see two results</a:t>
            </a:r>
          </a:p>
          <a:p>
            <a:pPr marL="457200" lvl="1" indent="-4572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(Also known as “LEFT OUTER JOIN”)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929" y="2600695"/>
            <a:ext cx="6192528" cy="455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6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24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Explore a data model with Tableau</a:t>
            </a:r>
            <a:endParaRPr lang="en-US" sz="4400" dirty="0"/>
          </a:p>
        </p:txBody>
      </p:sp>
      <p:pic>
        <p:nvPicPr>
          <p:cNvPr id="6" name="Picture 4" descr="http://www.pce.uw.edu/images/logo_U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76200"/>
            <a:ext cx="2676525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252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Dell DVD Store in Tableau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t">
            <a:normAutofit/>
          </a:bodyPr>
          <a:lstStyle/>
          <a:p>
            <a:pPr marL="457200" lvl="1" indent="-4572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INNER JOIN categories to products</a:t>
            </a:r>
          </a:p>
          <a:p>
            <a:pPr marL="457200" lvl="1" indent="-4572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LEFT OUTER JOIN 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orderlines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to products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97" y="2138362"/>
            <a:ext cx="69215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Dell DVD Store in Tableau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t">
            <a:normAutofit/>
          </a:bodyPr>
          <a:lstStyle/>
          <a:p>
            <a:pPr marL="457200" lvl="1" indent="-4572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INNER JOIN categories to products</a:t>
            </a:r>
          </a:p>
          <a:p>
            <a:pPr marL="457200" lvl="1" indent="-4572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LEFT OUTER JOIN 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orderlines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to products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849" y="3233844"/>
            <a:ext cx="6448301" cy="95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Homework Last Week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Glenn called me out on the missing data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Kiyoshi's map - Creative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got me thinking about something to build on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Jenny – great presentation of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data, lots of context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://public.tableau.com/profile/jenny.richards#!/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vizhome/CampaignContributionMadness/Dashboard2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Carson's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static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images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Amelia's layout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https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://public.tableau.com/shared/9GSXX7YC7?: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display_count=yes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Eloisa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great summary and data presentation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https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://public.tableau.com/profile/eloisa.raynault#!/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vizhome/WashingtonStatesContributionstoPoliticalCandidates/WashingtonStatesContributionstoPoliticalCandidates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Legends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legends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count, count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distinct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Careful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presenting too many values or dimensions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64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Dell DVD Store in Tableau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t">
            <a:normAutofit/>
          </a:bodyPr>
          <a:lstStyle/>
          <a:p>
            <a:pPr marL="457200" lvl="1" indent="-4572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INNER JOIN categories to products</a:t>
            </a:r>
          </a:p>
          <a:p>
            <a:pPr marL="457200" lvl="1" indent="-4572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LEFT OUTER JOIN 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orderlines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to products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475" y="2564001"/>
            <a:ext cx="6377049" cy="229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5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24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JOIN data with Tableau</a:t>
            </a:r>
            <a:endParaRPr lang="en-US" sz="4400" dirty="0"/>
          </a:p>
        </p:txBody>
      </p:sp>
      <p:pic>
        <p:nvPicPr>
          <p:cNvPr id="6" name="Picture 4" descr="http://www.pce.uw.edu/images/logo_U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76200"/>
            <a:ext cx="2676525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26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FEC Committees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868945" y="1529125"/>
            <a:ext cx="3270650" cy="3270650"/>
          </a:xfrm>
          <a:prstGeom prst="ellipse">
            <a:avLst/>
          </a:prstGeom>
          <a:solidFill>
            <a:schemeClr val="accent6">
              <a:alpha val="16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committee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602908" y="2908814"/>
            <a:ext cx="2862583" cy="2862583"/>
          </a:xfrm>
          <a:prstGeom prst="ellipse">
            <a:avLst/>
          </a:prstGeom>
          <a:solidFill>
            <a:schemeClr val="accent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candidate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641687" y="2961872"/>
            <a:ext cx="2862583" cy="2756469"/>
          </a:xfrm>
          <a:prstGeom prst="ellipse">
            <a:avLst/>
          </a:prstGeom>
          <a:solidFill>
            <a:schemeClr val="accent2">
              <a:alpha val="8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committee_summary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84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FEC Committees in Tableau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What committees don’t have a corresponding candidate?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What committees have never gotten a donation?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LEFT OUTER JOIN can help us answer</a:t>
            </a:r>
          </a:p>
        </p:txBody>
      </p:sp>
    </p:spTree>
    <p:extLst>
      <p:ext uri="{BB962C8B-B14F-4D97-AF65-F5344CB8AC3E}">
        <p14:creationId xmlns:p14="http://schemas.microsoft.com/office/powerpoint/2010/main" val="64982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FEC Committees in Tableau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Asdf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60" y="3465939"/>
            <a:ext cx="5607117" cy="308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77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24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Explore a data model with SQL</a:t>
            </a:r>
            <a:endParaRPr lang="en-US" sz="4400" dirty="0"/>
          </a:p>
        </p:txBody>
      </p:sp>
      <p:pic>
        <p:nvPicPr>
          <p:cNvPr id="6" name="Picture 4" descr="http://www.pce.uw.edu/images/logo_U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76200"/>
            <a:ext cx="2676525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93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3316" y="1527771"/>
            <a:ext cx="4275116" cy="1872437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SELECT *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FROM table1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03080"/>
            <a:ext cx="2348916" cy="22227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908413"/>
            <a:ext cx="2208810" cy="2159862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263316" y="4052125"/>
            <a:ext cx="4275116" cy="1872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SELECT *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FROM table2</a:t>
            </a:r>
          </a:p>
        </p:txBody>
      </p:sp>
    </p:spTree>
    <p:extLst>
      <p:ext uri="{BB962C8B-B14F-4D97-AF65-F5344CB8AC3E}">
        <p14:creationId xmlns:p14="http://schemas.microsoft.com/office/powerpoint/2010/main" val="24717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INNER JOIN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761" y="3847605"/>
            <a:ext cx="8431478" cy="2802577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SELECT *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FROM table1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INNER JOIN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table2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ON table1.join_field = table2.join_field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-- Will pull rows that exist in table1 and table2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-- and have the same value in the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join_field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-- The most common join for combining two or tables’ data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809" y="1035587"/>
            <a:ext cx="4292975" cy="277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88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LEFT OUTER JOIN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761" y="3847605"/>
            <a:ext cx="8431478" cy="2802577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SELECT *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FROM table1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LEFT OUTER JOIN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table2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ON table1.join_field = table2.join_field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-- Will pull rows that exist in table1 even if they do not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-- have a corresponding row in table2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for the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join_field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-- Gives a comprehensive list of records in table1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-- Watch out if there are many rows in table2 to one row in table1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080" y="1035587"/>
            <a:ext cx="4383439" cy="281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6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RIGHT OUTER JOIN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761" y="3847605"/>
            <a:ext cx="8431478" cy="2802577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SELECT *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FROM table1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RIGHT OUTER JOIN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table2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ON table1.join_field = table2.join_field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-- Will pull rows that exist in table2 even if they do not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-- have a corresponding row in table1 for the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join_field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134" y="917032"/>
            <a:ext cx="4676731" cy="304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35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24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Relational </a:t>
            </a:r>
            <a:r>
              <a:rPr lang="en-US" sz="4400" b="1" dirty="0"/>
              <a:t>D</a:t>
            </a:r>
            <a:r>
              <a:rPr lang="en-US" sz="4400" b="1" dirty="0" smtClean="0"/>
              <a:t>ata &amp; </a:t>
            </a:r>
            <a:r>
              <a:rPr lang="en-US" sz="4400" b="1" dirty="0">
                <a:ea typeface="Segoe UI" pitchFamily="34" charset="0"/>
                <a:cs typeface="Lao UI" pitchFamily="34" charset="0"/>
              </a:rPr>
              <a:t>Data </a:t>
            </a:r>
            <a:r>
              <a:rPr lang="en-US" sz="4400" b="1" dirty="0" smtClean="0">
                <a:ea typeface="Segoe UI" pitchFamily="34" charset="0"/>
                <a:cs typeface="Lao UI" pitchFamily="34" charset="0"/>
              </a:rPr>
              <a:t>Modeling</a:t>
            </a:r>
            <a:r>
              <a:rPr lang="en-US" sz="4400" dirty="0" smtClean="0"/>
              <a:t>: </a:t>
            </a:r>
            <a:r>
              <a:rPr lang="en-US" sz="4400" dirty="0"/>
              <a:t>J</a:t>
            </a:r>
            <a:r>
              <a:rPr lang="en-US" sz="4400" dirty="0" smtClean="0"/>
              <a:t>oining </a:t>
            </a:r>
            <a:r>
              <a:rPr lang="en-US" sz="4400" dirty="0"/>
              <a:t>things </a:t>
            </a:r>
            <a:r>
              <a:rPr lang="en-US" sz="4400" dirty="0" smtClean="0"/>
              <a:t>together</a:t>
            </a:r>
            <a:endParaRPr lang="en-US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1333500" y="5723907"/>
            <a:ext cx="6477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Week </a:t>
            </a:r>
            <a:r>
              <a:rPr lang="en-US" sz="2800" dirty="0">
                <a:solidFill>
                  <a:schemeClr val="bg1"/>
                </a:solidFill>
              </a:rPr>
              <a:t>6</a:t>
            </a:r>
            <a:endParaRPr lang="en-US" sz="2800" dirty="0" smtClean="0">
              <a:solidFill>
                <a:schemeClr val="bg1"/>
              </a:solidFill>
            </a:endParaRP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Feb 16, 2016</a:t>
            </a:r>
          </a:p>
        </p:txBody>
      </p:sp>
      <p:pic>
        <p:nvPicPr>
          <p:cNvPr id="6" name="Picture 4" descr="http://www.pce.uw.edu/images/logo_U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76200"/>
            <a:ext cx="2676525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58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FULL OUTER JOIN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761" y="3847605"/>
            <a:ext cx="8431478" cy="2802577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SELECT *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FROM table1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FULL OUTER JOIN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table2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ON table1.join_field = table2.join_field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-- Will take all rows from both tables even if they don’t have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-- a corresponding row in the other table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-- Not often used although it can indicates holes in the data.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932" y="1035587"/>
            <a:ext cx="3965136" cy="273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8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LEFT OUTER JOIN &amp; not in right 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761" y="3692363"/>
            <a:ext cx="8431478" cy="2957820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SELECT *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FROM table1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LEFT OUTER JOIN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table2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ON table1.join_field = table2.join_field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WHERE table2.join_field IS NULL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-- Will take all rows from table1 that don’t have a corresponding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-- row in table2 matching the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join_field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-- Good for finding holes in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323" y="1190829"/>
            <a:ext cx="3776353" cy="250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5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UNION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7566" y="1964724"/>
            <a:ext cx="5750055" cy="3293611"/>
          </a:xfrm>
        </p:spPr>
        <p:txBody>
          <a:bodyPr anchor="ctr"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SELECT *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FROM table1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UNION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SELECT *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FROM table2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-- table1 and table2 must have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-- the same columns, or the same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-- columns selected in the queries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-- good for creating Tableau-friendly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-- ”tables” of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22383"/>
            <a:ext cx="2348916" cy="22227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969527"/>
            <a:ext cx="2208810" cy="21598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0858" y="2826699"/>
            <a:ext cx="724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+</a:t>
            </a:r>
            <a:endParaRPr lang="en-US" sz="9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9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24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Spatial d</a:t>
            </a:r>
            <a:r>
              <a:rPr lang="en-US" sz="4400" dirty="0" smtClean="0"/>
              <a:t>ata </a:t>
            </a:r>
            <a:r>
              <a:rPr lang="en-US" sz="4400" dirty="0"/>
              <a:t>modeling</a:t>
            </a:r>
            <a:endParaRPr lang="en-US" sz="4400" dirty="0"/>
          </a:p>
        </p:txBody>
      </p:sp>
      <p:pic>
        <p:nvPicPr>
          <p:cNvPr id="6" name="Picture 4" descr="http://www.pce.uw.edu/images/logo_U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76200"/>
            <a:ext cx="2676525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11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”Join” Crimes to Zip Codes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472" y="1246908"/>
            <a:ext cx="4940877" cy="493005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 look at assigning crimes to Zip codes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3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://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vizz.site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/zips-and-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crime.html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17" y="1540702"/>
            <a:ext cx="2758314" cy="430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Distance from Starbucks in 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Seattle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4456" y="1294410"/>
            <a:ext cx="5510893" cy="4882552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Distance to a Starbucks in Seattle area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hlinkClick r:id="rId2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://vizz.site/starbucks-dist.html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hlinkClick r:id="rId3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hlinkClick r:id="rId3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And then I found this: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hlinkClick r:id="rId3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http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://www.safer-america.com/firearmsandfraps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/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19" y="1662545"/>
            <a:ext cx="2401505" cy="437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74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Homework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94410"/>
            <a:ext cx="7886699" cy="4882552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If you have Tableau Pro, or some way to connect to a database, connect to a PostgreSQL database and visualize </a:t>
            </a:r>
            <a:r>
              <a:rPr lang="en-US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anything.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If you don’t have the ability to connect to a PostgreSQL database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000" i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Optional reading: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Now You See It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Stephen Few, 2009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Chapter 1: Information visualization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Chapter 2: Prerequisites for enlightening analysis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Chapter 3: Thinking with out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eyes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73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Today’s Topics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t">
            <a:normAutofit/>
          </a:bodyPr>
          <a:lstStyle/>
          <a:p>
            <a:pPr marL="0" marR="0" lvl="1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1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1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Modelling data with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</a:t>
            </a:r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ucidchart</a:t>
            </a:r>
            <a:endParaRPr lang="en-US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1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1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Joining data in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Tableau</a:t>
            </a:r>
          </a:p>
          <a:p>
            <a:pPr marL="0" marR="0" lvl="1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1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Joining data with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SQL</a:t>
            </a:r>
          </a:p>
          <a:p>
            <a:pPr marL="0" marR="0" lvl="1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1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Geospatial “Joining”</a:t>
            </a:r>
          </a:p>
          <a:p>
            <a:pPr marL="0" marR="0" lvl="1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38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What is a data model?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ctr">
            <a:normAutofit/>
          </a:bodyPr>
          <a:lstStyle/>
          <a:p>
            <a:pPr marL="0" marR="0" lvl="1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 data model describes the data entities and relationships in a database.</a:t>
            </a:r>
          </a:p>
          <a:p>
            <a:pPr marL="0" marR="0" lvl="1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1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 data model helps you understand:</a:t>
            </a:r>
          </a:p>
          <a:p>
            <a:pPr marL="457200" lvl="2" indent="0">
              <a:lnSpc>
                <a:spcPct val="120000"/>
              </a:lnSpc>
              <a:spcBef>
                <a:spcPts val="0"/>
              </a:spcBef>
              <a:buFontTx/>
              <a:buNone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What are the tables, columns, and relationships?</a:t>
            </a:r>
          </a:p>
          <a:p>
            <a:pPr marL="457200" lvl="2" indent="0">
              <a:lnSpc>
                <a:spcPct val="120000"/>
              </a:lnSpc>
              <a:spcBef>
                <a:spcPts val="0"/>
              </a:spcBef>
              <a:buFontTx/>
              <a:buNone/>
              <a:defRPr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are the collections, fields, and connections?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42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634" y="365127"/>
            <a:ext cx="8372104" cy="67046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Model a Database in </a:t>
            </a:r>
            <a:r>
              <a:rPr lang="en-US" sz="3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Lucidchart</a:t>
            </a:r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DVD Store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t">
            <a:normAutofit/>
          </a:bodyPr>
          <a:lstStyle/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dell_store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 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dvd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store database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http://linux.dell.com/dvdstore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/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Decent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relational database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with same fake data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Eight total tables, with various relationships</a:t>
            </a: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Similar to what might be found in a production database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Side note: Most companies have 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hundreds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of tables in their databases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1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752" y="3451219"/>
            <a:ext cx="5004496" cy="302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9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First, schema definitions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t">
            <a:normAutofit/>
          </a:bodyPr>
          <a:lstStyle/>
          <a:p>
            <a:pPr marL="0" marR="0" lvl="1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“CREATE” for three “TABLES”: </a:t>
            </a:r>
          </a:p>
          <a:p>
            <a:pPr marL="0" marR="0" lvl="1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dell_store.products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dell_store.orderlines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dell_store.categories</a:t>
            </a:r>
            <a:endParaRPr lang="en-US" sz="20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1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1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These SQL statements: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Define the data including: name, position, data type, and more</a:t>
            </a: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Resemble Excel headers with much more power</a:t>
            </a: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Are used to build Entity Relationship Diagrams (ERD)</a:t>
            </a: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Are a way to familiarize yourself with your company’s data.</a:t>
            </a:r>
          </a:p>
        </p:txBody>
      </p:sp>
    </p:spTree>
    <p:extLst>
      <p:ext uri="{BB962C8B-B14F-4D97-AF65-F5344CB8AC3E}">
        <p14:creationId xmlns:p14="http://schemas.microsoft.com/office/powerpoint/2010/main" val="125212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Schema for Products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t">
            <a:normAutofit/>
          </a:bodyPr>
          <a:lstStyle/>
          <a:p>
            <a:pPr marL="0" marR="0" lvl="1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Table name: </a:t>
            </a:r>
            <a:r>
              <a:rPr 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dell_store.products</a:t>
            </a:r>
            <a:endParaRPr lang="en-US" sz="20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1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1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What we can learn: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Products have a “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prod_id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 which is a unique identifier (the “Primary key”</a:t>
            </a: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Products have a title</a:t>
            </a: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Products have a category (wonder why it’s just a “SMALLINT”)</a:t>
            </a: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Products have a price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110" y="4561672"/>
            <a:ext cx="3973780" cy="207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046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Schema for categories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906"/>
            <a:ext cx="7886700" cy="4932056"/>
          </a:xfrm>
        </p:spPr>
        <p:txBody>
          <a:bodyPr anchor="t">
            <a:normAutofit/>
          </a:bodyPr>
          <a:lstStyle/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Table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name: </a:t>
            </a:r>
            <a:r>
              <a:rPr 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dell_store.categories</a:t>
            </a:r>
            <a:endParaRPr lang="en-US" sz="20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1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What we can learn:</a:t>
            </a: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as a 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key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named “category” which is 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serial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ly generated by database</a:t>
            </a: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Has a category name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00" y="4059690"/>
            <a:ext cx="50546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8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20616</TotalTime>
  <Words>878</Words>
  <Application>Microsoft Macintosh PowerPoint</Application>
  <PresentationFormat>On-screen Show (4:3)</PresentationFormat>
  <Paragraphs>207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Calibri</vt:lpstr>
      <vt:lpstr>Calibri Light</vt:lpstr>
      <vt:lpstr>Courier New</vt:lpstr>
      <vt:lpstr>Lao UI</vt:lpstr>
      <vt:lpstr>Segoe UI</vt:lpstr>
      <vt:lpstr>Arial</vt:lpstr>
      <vt:lpstr>Office Theme</vt:lpstr>
      <vt:lpstr>Links this week: Twitter people</vt:lpstr>
      <vt:lpstr>Homework Last Week</vt:lpstr>
      <vt:lpstr>PowerPoint Presentation</vt:lpstr>
      <vt:lpstr>Today’s Topics</vt:lpstr>
      <vt:lpstr>What is a data model?</vt:lpstr>
      <vt:lpstr>Model a Database in Lucidchart: DVD Store</vt:lpstr>
      <vt:lpstr>First, schema definitions</vt:lpstr>
      <vt:lpstr>Schema for Products</vt:lpstr>
      <vt:lpstr>Schema for categories</vt:lpstr>
      <vt:lpstr>Schema for orderlines</vt:lpstr>
      <vt:lpstr>The Entity Relationship Diagram (ERD) for the DVD Store</vt:lpstr>
      <vt:lpstr>The ERD for the DVD Store</vt:lpstr>
      <vt:lpstr>PowerPoint Presentation</vt:lpstr>
      <vt:lpstr>Dell DVD Store in Excel</vt:lpstr>
      <vt:lpstr>Dell DVD Store in Excel</vt:lpstr>
      <vt:lpstr>Dell DVD Store in Excel</vt:lpstr>
      <vt:lpstr>PowerPoint Presentation</vt:lpstr>
      <vt:lpstr>Dell DVD Store in Tableau</vt:lpstr>
      <vt:lpstr>Dell DVD Store in Tableau</vt:lpstr>
      <vt:lpstr>Dell DVD Store in Tableau</vt:lpstr>
      <vt:lpstr>PowerPoint Presentation</vt:lpstr>
      <vt:lpstr>FEC Committees</vt:lpstr>
      <vt:lpstr>FEC Committees in Tableau</vt:lpstr>
      <vt:lpstr>FEC Committees in Tableau</vt:lpstr>
      <vt:lpstr>PowerPoint Presentation</vt:lpstr>
      <vt:lpstr>SELECT</vt:lpstr>
      <vt:lpstr>INNER JOIN</vt:lpstr>
      <vt:lpstr>LEFT OUTER JOIN</vt:lpstr>
      <vt:lpstr>RIGHT OUTER JOIN</vt:lpstr>
      <vt:lpstr>FULL OUTER JOIN</vt:lpstr>
      <vt:lpstr>LEFT OUTER JOIN &amp; not in right </vt:lpstr>
      <vt:lpstr>UNION</vt:lpstr>
      <vt:lpstr>PowerPoint Presentation</vt:lpstr>
      <vt:lpstr>”Join” Crimes to Zip Codes</vt:lpstr>
      <vt:lpstr>Distance from Starbucks in Seattle</vt:lpstr>
      <vt:lpstr>Homework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Tommy Unger</dc:creator>
  <cp:lastModifiedBy>Tommy Unger</cp:lastModifiedBy>
  <cp:revision>213</cp:revision>
  <dcterms:created xsi:type="dcterms:W3CDTF">2016-01-09T20:33:03Z</dcterms:created>
  <dcterms:modified xsi:type="dcterms:W3CDTF">2016-02-17T01:33:58Z</dcterms:modified>
</cp:coreProperties>
</file>